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44" r:id="rId3"/>
    <p:sldId id="257" r:id="rId4"/>
    <p:sldId id="258" r:id="rId5"/>
    <p:sldId id="259" r:id="rId6"/>
    <p:sldId id="260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5" r:id="rId17"/>
    <p:sldId id="316" r:id="rId18"/>
    <p:sldId id="317" r:id="rId19"/>
    <p:sldId id="318" r:id="rId20"/>
    <p:sldId id="319" r:id="rId21"/>
    <p:sldId id="261" r:id="rId22"/>
    <p:sldId id="320" r:id="rId23"/>
    <p:sldId id="321" r:id="rId24"/>
    <p:sldId id="322" r:id="rId25"/>
    <p:sldId id="323" r:id="rId26"/>
    <p:sldId id="342" r:id="rId27"/>
    <p:sldId id="343" r:id="rId28"/>
    <p:sldId id="262" r:id="rId29"/>
    <p:sldId id="324" r:id="rId30"/>
    <p:sldId id="325" r:id="rId31"/>
    <p:sldId id="328" r:id="rId32"/>
    <p:sldId id="263" r:id="rId33"/>
    <p:sldId id="339" r:id="rId34"/>
    <p:sldId id="340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265" r:id="rId46"/>
    <p:sldId id="347" r:id="rId47"/>
    <p:sldId id="341" r:id="rId48"/>
    <p:sldId id="346" r:id="rId49"/>
    <p:sldId id="300" r:id="rId50"/>
    <p:sldId id="301" r:id="rId51"/>
    <p:sldId id="303" r:id="rId52"/>
    <p:sldId id="304" r:id="rId53"/>
    <p:sldId id="348" r:id="rId54"/>
    <p:sldId id="345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975104"/>
          </a:xfrm>
        </p:spPr>
        <p:txBody>
          <a:bodyPr/>
          <a:lstStyle/>
          <a:p>
            <a:r>
              <a:rPr lang="en-US" sz="4400" dirty="0" smtClean="0"/>
              <a:t>Missed anomalies- how not to miss?</a:t>
            </a:r>
            <a:endParaRPr lang="en-IN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DR VIDYALEKSHMY R</a:t>
            </a:r>
          </a:p>
          <a:p>
            <a:r>
              <a:rPr lang="en-US" dirty="0" smtClean="0"/>
              <a:t>  DGO, DNB,MRCOG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Transventricular</a:t>
            </a:r>
            <a:r>
              <a:rPr lang="en-US" dirty="0" smtClean="0"/>
              <a:t> plane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105150" y="2755900"/>
            <a:ext cx="33909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Transcerebellar</a:t>
            </a:r>
            <a:r>
              <a:rPr lang="en-US" dirty="0" smtClean="0"/>
              <a:t> view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Posterior </a:t>
            </a:r>
            <a:r>
              <a:rPr lang="en-US" dirty="0" err="1" smtClean="0"/>
              <a:t>fossa</a:t>
            </a:r>
            <a:endParaRPr lang="en-US" dirty="0" smtClean="0"/>
          </a:p>
          <a:p>
            <a:r>
              <a:rPr lang="en-US" dirty="0" smtClean="0"/>
              <a:t>Cisterna magna</a:t>
            </a:r>
          </a:p>
          <a:p>
            <a:r>
              <a:rPr lang="en-US" dirty="0" smtClean="0"/>
              <a:t>Cerebellum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Transcerebellar</a:t>
            </a:r>
            <a:r>
              <a:rPr lang="en-US" dirty="0" smtClean="0"/>
              <a:t> view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431" y="1524000"/>
            <a:ext cx="8977569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CNS ANOMALIES</a:t>
            </a: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781532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CNS Anomalies</a:t>
            </a:r>
            <a:endParaRPr lang="en-I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4318" y="1524000"/>
            <a:ext cx="858296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tube defects</a:t>
            </a:r>
            <a:endParaRPr lang="en-I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00262" y="2841625"/>
            <a:ext cx="54006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Choroid plexus cyst</a:t>
            </a:r>
            <a:endParaRPr lang="en-IN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6383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Forehead</a:t>
            </a:r>
          </a:p>
          <a:p>
            <a:r>
              <a:rPr lang="en-US" dirty="0" smtClean="0"/>
              <a:t>Orbit</a:t>
            </a:r>
          </a:p>
          <a:p>
            <a:r>
              <a:rPr lang="en-US" dirty="0" smtClean="0"/>
              <a:t>Nose</a:t>
            </a:r>
          </a:p>
          <a:p>
            <a:r>
              <a:rPr lang="en-US" dirty="0" smtClean="0"/>
              <a:t>Lips</a:t>
            </a:r>
          </a:p>
          <a:p>
            <a:r>
              <a:rPr lang="en-US" dirty="0" smtClean="0"/>
              <a:t>Oral cavity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</a:t>
            </a:r>
            <a:endParaRPr lang="en-IN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3062" y="2898775"/>
            <a:ext cx="63150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CLEFT LIP &amp; PALATE</a:t>
            </a:r>
            <a:endParaRPr lang="en-IN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33600"/>
            <a:ext cx="850834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CONGENITAL ANOMALIES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charset="0"/>
              <a:buChar char="•"/>
            </a:pPr>
            <a:r>
              <a:rPr lang="en-US" sz="3600" dirty="0" smtClean="0"/>
              <a:t>Real trauma to the family</a:t>
            </a:r>
          </a:p>
          <a:p>
            <a:pPr lvl="1">
              <a:buFont typeface="Arial" charset="0"/>
              <a:buChar char="•"/>
            </a:pPr>
            <a:r>
              <a:rPr lang="en-US" sz="3600" dirty="0" smtClean="0"/>
              <a:t>Diagnosed usually  after  20 Weeks.</a:t>
            </a:r>
          </a:p>
          <a:p>
            <a:pPr lvl="1">
              <a:buFont typeface="Arial" charset="0"/>
              <a:buChar char="•"/>
            </a:pPr>
            <a:r>
              <a:rPr lang="en-US" sz="3600" dirty="0" smtClean="0"/>
              <a:t>20 Weeks is the upper limit for legal MTP in India.</a:t>
            </a:r>
            <a:endParaRPr lang="en-IN" sz="3600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CLEFT PALATE</a:t>
            </a:r>
            <a:endParaRPr lang="en-IN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307" y="1371600"/>
            <a:ext cx="951352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EVALUATION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chamber </a:t>
            </a:r>
            <a:r>
              <a:rPr lang="en-US" dirty="0" smtClean="0"/>
              <a:t>view</a:t>
            </a:r>
          </a:p>
          <a:p>
            <a:endParaRPr lang="en-US" dirty="0" smtClean="0"/>
          </a:p>
          <a:p>
            <a:r>
              <a:rPr lang="en-US" dirty="0" smtClean="0"/>
              <a:t>3  vessel view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Ventricular outflow tracts</a:t>
            </a:r>
          </a:p>
          <a:p>
            <a:endParaRPr lang="en-US" dirty="0" smtClean="0"/>
          </a:p>
          <a:p>
            <a:r>
              <a:rPr lang="en-US" dirty="0" smtClean="0"/>
              <a:t>Heart rate and Rhythm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FETAL ECHOCARDIOGRAPHY</a:t>
            </a:r>
            <a:endParaRPr lang="en-IN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24050" y="2679700"/>
            <a:ext cx="57531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OUTFLOW TRACTS- LV</a:t>
            </a:r>
            <a:endParaRPr lang="en-IN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415" y="1371600"/>
            <a:ext cx="589869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OUTFLOW</a:t>
            </a:r>
            <a:endParaRPr lang="en-IN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054421"/>
            <a:ext cx="4724399" cy="527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Ventricular </a:t>
            </a:r>
            <a:r>
              <a:rPr lang="en-US" dirty="0" err="1" smtClean="0"/>
              <a:t>Septal</a:t>
            </a:r>
            <a:r>
              <a:rPr lang="en-US" dirty="0" smtClean="0"/>
              <a:t> defects</a:t>
            </a:r>
            <a:endParaRPr lang="en-IN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3979" y="1371600"/>
            <a:ext cx="909845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ANOMALIES</a:t>
            </a: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8713" y="2362200"/>
            <a:ext cx="8224622" cy="3581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Falot’s</a:t>
            </a:r>
            <a:r>
              <a:rPr lang="en-US" dirty="0" smtClean="0"/>
              <a:t> </a:t>
            </a:r>
            <a:r>
              <a:rPr lang="en-US" dirty="0" err="1" smtClean="0"/>
              <a:t>Tetrology</a:t>
            </a: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79474" y="2590800"/>
            <a:ext cx="7620001" cy="304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THORAX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Shape</a:t>
            </a:r>
          </a:p>
          <a:p>
            <a:r>
              <a:rPr lang="en-US" dirty="0" smtClean="0"/>
              <a:t>Lungs</a:t>
            </a:r>
          </a:p>
          <a:p>
            <a:r>
              <a:rPr lang="en-US" dirty="0" smtClean="0"/>
              <a:t>Diaphragm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LUNGS</a:t>
            </a:r>
            <a:endParaRPr lang="en-IN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471862" y="2741612"/>
            <a:ext cx="26574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Done between 18-23 Weeks</a:t>
            </a:r>
          </a:p>
          <a:p>
            <a:r>
              <a:rPr lang="en-US" dirty="0" smtClean="0"/>
              <a:t>Should be offered to all pregnant women</a:t>
            </a:r>
          </a:p>
          <a:p>
            <a:r>
              <a:rPr lang="en-US" dirty="0" smtClean="0"/>
              <a:t>High sensitivity to detect fetal anomalies</a:t>
            </a:r>
          </a:p>
          <a:p>
            <a:r>
              <a:rPr lang="en-US" dirty="0" smtClean="0"/>
              <a:t>To be done systematically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CYSTS</a:t>
            </a:r>
            <a:endParaRPr lang="en-IN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765067" cy="409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Pleural effusion</a:t>
            </a:r>
            <a:endParaRPr lang="en-IN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8611" y="1183519"/>
            <a:ext cx="5800389" cy="521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ABDOMEN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Abdominal circumference</a:t>
            </a:r>
          </a:p>
          <a:p>
            <a:r>
              <a:rPr lang="en-US" dirty="0" smtClean="0"/>
              <a:t>Transverse view to demonstrate kidneys</a:t>
            </a:r>
          </a:p>
          <a:p>
            <a:r>
              <a:rPr lang="en-US" dirty="0" smtClean="0"/>
              <a:t>Transverse view at umbilicus- Abdominal wall defects</a:t>
            </a:r>
          </a:p>
          <a:p>
            <a:r>
              <a:rPr lang="en-US" dirty="0" smtClean="0"/>
              <a:t>Transverse view at the level of bladder</a:t>
            </a:r>
          </a:p>
          <a:p>
            <a:r>
              <a:rPr lang="en-US" dirty="0" smtClean="0"/>
              <a:t>Stomach, Liver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DIAPHRAGMATIC HERNIA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Diagnosed by the presence of stomach, intestine or liver in thorax</a:t>
            </a:r>
          </a:p>
          <a:p>
            <a:r>
              <a:rPr lang="en-US" dirty="0" err="1" smtClean="0"/>
              <a:t>Mediastinal</a:t>
            </a:r>
            <a:r>
              <a:rPr lang="en-US" dirty="0" smtClean="0"/>
              <a:t> shift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Diaphragmatic Hernia</a:t>
            </a:r>
            <a:endParaRPr lang="en-IN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90272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ANTERIOR ABDOMINAL WALL- normal appearance</a:t>
            </a:r>
            <a:endParaRPr lang="en-IN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81200"/>
            <a:ext cx="820876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EXOMPHALOS</a:t>
            </a:r>
            <a:endParaRPr lang="en-IN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3211" y="1676400"/>
            <a:ext cx="8890789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GASTROSCHISIS</a:t>
            </a:r>
            <a:endParaRPr lang="en-IN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88087" y="1219200"/>
            <a:ext cx="10465234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GIT- esophageal </a:t>
            </a:r>
            <a:r>
              <a:rPr lang="en-US" dirty="0" err="1" smtClean="0"/>
              <a:t>atresia</a:t>
            </a:r>
            <a:endParaRPr lang="en-IN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47962" y="2479675"/>
            <a:ext cx="41052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Duodenal </a:t>
            </a:r>
            <a:r>
              <a:rPr lang="en-US" dirty="0" err="1" smtClean="0"/>
              <a:t>atresia</a:t>
            </a:r>
            <a:r>
              <a:rPr lang="en-US" dirty="0" smtClean="0"/>
              <a:t>- double bubble</a:t>
            </a:r>
            <a:endParaRPr lang="en-IN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652837" y="2651125"/>
            <a:ext cx="22955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SKULL</a:t>
            </a:r>
          </a:p>
          <a:p>
            <a:r>
              <a:rPr lang="en-US" dirty="0" smtClean="0"/>
              <a:t>BRAIN </a:t>
            </a:r>
          </a:p>
          <a:p>
            <a:r>
              <a:rPr lang="en-US" dirty="0" smtClean="0"/>
              <a:t>FACE</a:t>
            </a:r>
          </a:p>
          <a:p>
            <a:r>
              <a:rPr lang="en-US" dirty="0" smtClean="0"/>
              <a:t>CARDIAC</a:t>
            </a:r>
          </a:p>
          <a:p>
            <a:r>
              <a:rPr lang="en-US" dirty="0" smtClean="0"/>
              <a:t>THORAX</a:t>
            </a:r>
          </a:p>
          <a:p>
            <a:r>
              <a:rPr lang="en-US" dirty="0" smtClean="0"/>
              <a:t>ABDOMEN</a:t>
            </a:r>
          </a:p>
          <a:p>
            <a:r>
              <a:rPr lang="en-US" dirty="0" smtClean="0"/>
              <a:t>SKELETAL</a:t>
            </a:r>
          </a:p>
          <a:p>
            <a:r>
              <a:rPr lang="en-US" dirty="0" smtClean="0"/>
              <a:t>PLACENTA AND CERVIX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KIDNEYS AND URINARY TRACT</a:t>
            </a:r>
            <a:endParaRPr lang="en-IN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943" y="1524000"/>
            <a:ext cx="885068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agenesis</a:t>
            </a:r>
            <a:endParaRPr lang="en-IN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19312" y="2479675"/>
            <a:ext cx="53625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Renal agenesis- renal artery Doppler</a:t>
            </a:r>
            <a:endParaRPr lang="en-IN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14537" y="2479675"/>
            <a:ext cx="55721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POLYCYSTIC KIDNEY</a:t>
            </a:r>
            <a:endParaRPr lang="en-IN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702350"/>
            <a:ext cx="4648200" cy="43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Hydronephrosis</a:t>
            </a:r>
            <a:endParaRPr lang="en-IN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6036" y="1752600"/>
            <a:ext cx="872319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Examination of neck for </a:t>
            </a:r>
            <a:r>
              <a:rPr lang="en-US" dirty="0" err="1" smtClean="0"/>
              <a:t>nuchal</a:t>
            </a:r>
            <a:r>
              <a:rPr lang="en-US" dirty="0" smtClean="0"/>
              <a:t> fold thickness</a:t>
            </a:r>
          </a:p>
          <a:p>
            <a:r>
              <a:rPr lang="en-US" dirty="0" smtClean="0"/>
              <a:t>Longitudinal views of spine- at least 2 views</a:t>
            </a:r>
          </a:p>
          <a:p>
            <a:r>
              <a:rPr lang="en-US" dirty="0" smtClean="0"/>
              <a:t>Coronal</a:t>
            </a:r>
            <a:r>
              <a:rPr lang="en-US" dirty="0" smtClean="0"/>
              <a:t> </a:t>
            </a:r>
            <a:r>
              <a:rPr lang="en-US" dirty="0" smtClean="0"/>
              <a:t>view at </a:t>
            </a:r>
            <a:r>
              <a:rPr lang="en-US" dirty="0" err="1" smtClean="0"/>
              <a:t>Lumbosacral</a:t>
            </a:r>
            <a:r>
              <a:rPr lang="en-US" dirty="0" smtClean="0"/>
              <a:t> </a:t>
            </a:r>
            <a:r>
              <a:rPr lang="en-US" dirty="0" smtClean="0"/>
              <a:t>region</a:t>
            </a:r>
          </a:p>
          <a:p>
            <a:r>
              <a:rPr lang="en-US" dirty="0" smtClean="0"/>
              <a:t>Transverse view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SPINE</a:t>
            </a:r>
            <a:endParaRPr lang="en-IN" dirty="0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447800"/>
            <a:ext cx="5562398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Anomalies</a:t>
            </a:r>
            <a:endParaRPr lang="en-IN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19200" y="2819400"/>
            <a:ext cx="6372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EVALUATION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Longitudinal view of femur</a:t>
            </a:r>
          </a:p>
          <a:p>
            <a:r>
              <a:rPr lang="en-US" dirty="0" smtClean="0"/>
              <a:t>Longitudinal view of foot and leg</a:t>
            </a:r>
          </a:p>
          <a:p>
            <a:r>
              <a:rPr lang="en-US" dirty="0" smtClean="0"/>
              <a:t>Upper limb bones</a:t>
            </a:r>
          </a:p>
          <a:p>
            <a:r>
              <a:rPr lang="en-US" dirty="0" smtClean="0"/>
              <a:t>Imaging of open hand</a:t>
            </a:r>
          </a:p>
          <a:p>
            <a:r>
              <a:rPr lang="en-US" dirty="0" smtClean="0"/>
              <a:t>Fetal movements</a:t>
            </a:r>
            <a:endParaRPr lang="en-IN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SKELETON</a:t>
            </a:r>
            <a:endParaRPr lang="en-IN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14525" y="2317750"/>
            <a:ext cx="57721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AND CNS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Transverse view at Septum </a:t>
            </a:r>
            <a:r>
              <a:rPr lang="en-US" dirty="0" err="1" smtClean="0"/>
              <a:t>Cavum</a:t>
            </a:r>
            <a:r>
              <a:rPr lang="en-US" dirty="0" smtClean="0"/>
              <a:t> </a:t>
            </a:r>
            <a:r>
              <a:rPr lang="en-US" dirty="0" err="1" smtClean="0"/>
              <a:t>Pellucidum</a:t>
            </a:r>
            <a:r>
              <a:rPr lang="en-US" dirty="0" smtClean="0"/>
              <a:t>- to measure BPD, Head </a:t>
            </a:r>
            <a:r>
              <a:rPr lang="en-US" dirty="0" smtClean="0"/>
              <a:t>Circumference </a:t>
            </a:r>
            <a:r>
              <a:rPr lang="en-US" dirty="0" smtClean="0"/>
              <a:t>and Ventricles</a:t>
            </a:r>
          </a:p>
          <a:p>
            <a:r>
              <a:rPr lang="en-US" dirty="0" err="1" smtClean="0"/>
              <a:t>Suboccipito</a:t>
            </a:r>
            <a:r>
              <a:rPr lang="en-US" dirty="0" smtClean="0"/>
              <a:t> </a:t>
            </a:r>
            <a:r>
              <a:rPr lang="en-US" dirty="0" err="1" smtClean="0"/>
              <a:t>bregmatic</a:t>
            </a:r>
            <a:r>
              <a:rPr lang="en-US" dirty="0" smtClean="0"/>
              <a:t> view- Cerebellum and Cisterna magna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CLUBFOOT- CTEV</a:t>
            </a:r>
            <a:endParaRPr lang="en-IN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4832" y="1066800"/>
            <a:ext cx="5716568" cy="570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Achondroplasia</a:t>
            </a:r>
            <a:endParaRPr lang="en-IN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09687" y="2484437"/>
            <a:ext cx="69818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ANOMALIES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Chromosomal anomalies- major and minor markers</a:t>
            </a:r>
          </a:p>
          <a:p>
            <a:r>
              <a:rPr lang="en-US" dirty="0" smtClean="0"/>
              <a:t>Fetal </a:t>
            </a:r>
            <a:r>
              <a:rPr lang="en-US" dirty="0" err="1" smtClean="0"/>
              <a:t>tumours</a:t>
            </a:r>
            <a:endParaRPr lang="en-US" dirty="0" smtClean="0"/>
          </a:p>
          <a:p>
            <a:r>
              <a:rPr lang="en-US" dirty="0" err="1" smtClean="0"/>
              <a:t>Hydrops</a:t>
            </a:r>
            <a:r>
              <a:rPr lang="en-US" dirty="0" smtClean="0"/>
              <a:t> </a:t>
            </a:r>
            <a:r>
              <a:rPr lang="en-US" dirty="0" err="1" smtClean="0"/>
              <a:t>fetalis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ANOMALIES ARE MISSED ??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TOO EARLY TO DIAGNOSE.</a:t>
            </a:r>
          </a:p>
          <a:p>
            <a:endParaRPr lang="en-US" dirty="0" smtClean="0"/>
          </a:p>
          <a:p>
            <a:r>
              <a:rPr lang="en-US" dirty="0" smtClean="0"/>
              <a:t>EVOLVING ANOMALY</a:t>
            </a:r>
          </a:p>
          <a:p>
            <a:endParaRPr lang="en-US" dirty="0" smtClean="0"/>
          </a:p>
          <a:p>
            <a:r>
              <a:rPr lang="en-US" smtClean="0"/>
              <a:t>OPERATOR  INEXPERIENCE</a:t>
            </a:r>
          </a:p>
          <a:p>
            <a:endParaRPr lang="en-US" dirty="0" smtClean="0"/>
          </a:p>
          <a:p>
            <a:r>
              <a:rPr lang="en-US" dirty="0" smtClean="0"/>
              <a:t>NOT FOLLOWING PROTOCOLS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</a:t>
            </a:r>
            <a:r>
              <a:rPr lang="en-US" sz="4000" dirty="0" smtClean="0"/>
              <a:t>THANK YOU</a:t>
            </a:r>
            <a:endParaRPr lang="en-IN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&amp;CNS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Transverse view of face through orbit, upper lip and maxilla</a:t>
            </a:r>
          </a:p>
          <a:p>
            <a:endParaRPr lang="en-US" dirty="0" smtClean="0"/>
          </a:p>
          <a:p>
            <a:r>
              <a:rPr lang="en-US" dirty="0" err="1" smtClean="0"/>
              <a:t>Sagittal</a:t>
            </a:r>
            <a:r>
              <a:rPr lang="en-US" dirty="0" smtClean="0"/>
              <a:t> view of face to show nasal </a:t>
            </a:r>
            <a:r>
              <a:rPr lang="en-US" dirty="0" smtClean="0"/>
              <a:t>bone.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NEUROSONOGRAM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Transventricular</a:t>
            </a:r>
            <a:r>
              <a:rPr lang="en-US" dirty="0" smtClean="0"/>
              <a:t> plane</a:t>
            </a:r>
          </a:p>
          <a:p>
            <a:r>
              <a:rPr lang="en-US" dirty="0" err="1" smtClean="0"/>
              <a:t>Transcerebellar</a:t>
            </a:r>
            <a:r>
              <a:rPr lang="en-US" dirty="0" smtClean="0"/>
              <a:t> plane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Transventricular</a:t>
            </a:r>
            <a:r>
              <a:rPr lang="en-US" dirty="0" smtClean="0"/>
              <a:t> plane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measure BPD</a:t>
            </a:r>
          </a:p>
          <a:p>
            <a:r>
              <a:rPr lang="en-US" dirty="0" smtClean="0"/>
              <a:t>Head </a:t>
            </a:r>
            <a:r>
              <a:rPr lang="en-US" dirty="0" smtClean="0"/>
              <a:t>circumference</a:t>
            </a:r>
            <a:endParaRPr lang="en-US" dirty="0" smtClean="0"/>
          </a:p>
          <a:p>
            <a:r>
              <a:rPr lang="en-US" dirty="0" smtClean="0"/>
              <a:t>Cerebral hemispheres</a:t>
            </a:r>
          </a:p>
          <a:p>
            <a:r>
              <a:rPr lang="en-US" dirty="0" smtClean="0"/>
              <a:t>Ventricles</a:t>
            </a:r>
          </a:p>
          <a:p>
            <a:r>
              <a:rPr lang="en-US" dirty="0" smtClean="0"/>
              <a:t>Choroid plexus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Transventricular</a:t>
            </a:r>
            <a:r>
              <a:rPr lang="en-US" dirty="0" smtClean="0"/>
              <a:t> plane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75" y="2798762"/>
            <a:ext cx="47434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225</TotalTime>
  <Words>367</Words>
  <Application>Microsoft Office PowerPoint</Application>
  <PresentationFormat>On-screen Show (4:3)</PresentationFormat>
  <Paragraphs>145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Metro</vt:lpstr>
      <vt:lpstr>Missed anomalies- how not to miss?</vt:lpstr>
      <vt:lpstr>CONGENITAL ANOMALIES</vt:lpstr>
      <vt:lpstr>TAS</vt:lpstr>
      <vt:lpstr>TAS</vt:lpstr>
      <vt:lpstr>FACE AND CNS</vt:lpstr>
      <vt:lpstr>FACE &amp;CNS</vt:lpstr>
      <vt:lpstr>NEUROSONOGRAM</vt:lpstr>
      <vt:lpstr>Transventricular plane</vt:lpstr>
      <vt:lpstr>Transventricular plane</vt:lpstr>
      <vt:lpstr>Transventricular plane</vt:lpstr>
      <vt:lpstr>Transcerebellar view</vt:lpstr>
      <vt:lpstr>Transcerebellar view</vt:lpstr>
      <vt:lpstr>COMMON CNS ANOMALIES</vt:lpstr>
      <vt:lpstr>CNS Anomalies</vt:lpstr>
      <vt:lpstr>Neural tube defects</vt:lpstr>
      <vt:lpstr>Choroid plexus cyst</vt:lpstr>
      <vt:lpstr>FACE</vt:lpstr>
      <vt:lpstr>FACE</vt:lpstr>
      <vt:lpstr>CLEFT LIP &amp; PALATE</vt:lpstr>
      <vt:lpstr>CLEFT PALATE</vt:lpstr>
      <vt:lpstr>CARDIAC EVALUATION</vt:lpstr>
      <vt:lpstr>FETAL ECHOCARDIOGRAPHY</vt:lpstr>
      <vt:lpstr>OUTFLOW TRACTS- LV</vt:lpstr>
      <vt:lpstr>PULMONARY OUTFLOW</vt:lpstr>
      <vt:lpstr>Ventricular Septal defects</vt:lpstr>
      <vt:lpstr>CARDIAC ANOMALIES</vt:lpstr>
      <vt:lpstr>Falot’s Tetrology</vt:lpstr>
      <vt:lpstr>THORAX</vt:lpstr>
      <vt:lpstr>LUNGS</vt:lpstr>
      <vt:lpstr>LUNG CYSTS</vt:lpstr>
      <vt:lpstr>Pleural effusion</vt:lpstr>
      <vt:lpstr>ABDOMEN</vt:lpstr>
      <vt:lpstr>DIAPHRAGMATIC HERNIA</vt:lpstr>
      <vt:lpstr>Diaphragmatic Hernia</vt:lpstr>
      <vt:lpstr>ANTERIOR ABDOMINAL WALL- normal appearance</vt:lpstr>
      <vt:lpstr>EXOMPHALOS</vt:lpstr>
      <vt:lpstr>GASTROSCHISIS</vt:lpstr>
      <vt:lpstr>GIT- esophageal atresia</vt:lpstr>
      <vt:lpstr>Duodenal atresia- double bubble</vt:lpstr>
      <vt:lpstr>KIDNEYS AND URINARY TRACT</vt:lpstr>
      <vt:lpstr>Renal agenesis</vt:lpstr>
      <vt:lpstr>Renal agenesis- renal artery Doppler</vt:lpstr>
      <vt:lpstr>POLYCYSTIC KIDNEY</vt:lpstr>
      <vt:lpstr>Hydronephrosis</vt:lpstr>
      <vt:lpstr>SPINE</vt:lpstr>
      <vt:lpstr>         SPINE</vt:lpstr>
      <vt:lpstr>Spinal Anomalies</vt:lpstr>
      <vt:lpstr>SKELETAL EVALUATION</vt:lpstr>
      <vt:lpstr>SKELETON</vt:lpstr>
      <vt:lpstr>CLUBFOOT- CTEV</vt:lpstr>
      <vt:lpstr>Achondroplasia</vt:lpstr>
      <vt:lpstr>OTHER ANOMALIES</vt:lpstr>
      <vt:lpstr>WHY ANOMALIES ARE MISSED ??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TARGETTED ANOMALY SCAN</dc:title>
  <dc:creator>drvinod</dc:creator>
  <cp:lastModifiedBy>USER</cp:lastModifiedBy>
  <cp:revision>50</cp:revision>
  <dcterms:created xsi:type="dcterms:W3CDTF">2006-08-16T00:00:00Z</dcterms:created>
  <dcterms:modified xsi:type="dcterms:W3CDTF">2012-11-17T04:22:23Z</dcterms:modified>
</cp:coreProperties>
</file>